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06" r:id="rId1"/>
  </p:sldMasterIdLst>
  <p:notesMasterIdLst>
    <p:notesMasterId r:id="rId37"/>
  </p:notesMasterIdLst>
  <p:handoutMasterIdLst>
    <p:handoutMasterId r:id="rId38"/>
  </p:handoutMasterIdLst>
  <p:sldIdLst>
    <p:sldId id="256" r:id="rId2"/>
    <p:sldId id="360" r:id="rId3"/>
    <p:sldId id="341" r:id="rId4"/>
    <p:sldId id="374" r:id="rId5"/>
    <p:sldId id="271" r:id="rId6"/>
    <p:sldId id="309" r:id="rId7"/>
    <p:sldId id="375" r:id="rId8"/>
    <p:sldId id="376" r:id="rId9"/>
    <p:sldId id="307" r:id="rId10"/>
    <p:sldId id="377" r:id="rId11"/>
    <p:sldId id="378" r:id="rId12"/>
    <p:sldId id="361" r:id="rId13"/>
    <p:sldId id="379" r:id="rId14"/>
    <p:sldId id="344" r:id="rId15"/>
    <p:sldId id="380" r:id="rId16"/>
    <p:sldId id="346" r:id="rId17"/>
    <p:sldId id="349" r:id="rId18"/>
    <p:sldId id="350" r:id="rId19"/>
    <p:sldId id="276" r:id="rId20"/>
    <p:sldId id="365" r:id="rId21"/>
    <p:sldId id="319" r:id="rId22"/>
    <p:sldId id="318" r:id="rId23"/>
    <p:sldId id="326" r:id="rId24"/>
    <p:sldId id="368" r:id="rId25"/>
    <p:sldId id="327" r:id="rId26"/>
    <p:sldId id="369" r:id="rId27"/>
    <p:sldId id="362" r:id="rId28"/>
    <p:sldId id="370" r:id="rId29"/>
    <p:sldId id="364" r:id="rId30"/>
    <p:sldId id="363" r:id="rId31"/>
    <p:sldId id="352" r:id="rId32"/>
    <p:sldId id="371" r:id="rId33"/>
    <p:sldId id="354" r:id="rId34"/>
    <p:sldId id="373" r:id="rId35"/>
    <p:sldId id="311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656BEB-8AE4-4673-A9BC-449493FE0C08}">
          <p14:sldIdLst>
            <p14:sldId id="256"/>
            <p14:sldId id="360"/>
            <p14:sldId id="341"/>
            <p14:sldId id="374"/>
            <p14:sldId id="271"/>
            <p14:sldId id="309"/>
            <p14:sldId id="375"/>
            <p14:sldId id="376"/>
            <p14:sldId id="307"/>
            <p14:sldId id="377"/>
            <p14:sldId id="378"/>
            <p14:sldId id="361"/>
            <p14:sldId id="379"/>
            <p14:sldId id="344"/>
            <p14:sldId id="380"/>
            <p14:sldId id="346"/>
            <p14:sldId id="349"/>
            <p14:sldId id="350"/>
            <p14:sldId id="276"/>
            <p14:sldId id="365"/>
            <p14:sldId id="319"/>
            <p14:sldId id="318"/>
            <p14:sldId id="326"/>
            <p14:sldId id="368"/>
            <p14:sldId id="327"/>
            <p14:sldId id="369"/>
            <p14:sldId id="362"/>
            <p14:sldId id="370"/>
            <p14:sldId id="364"/>
            <p14:sldId id="363"/>
            <p14:sldId id="352"/>
            <p14:sldId id="371"/>
            <p14:sldId id="354"/>
            <p14:sldId id="373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IMS 78" initials="A7" lastIdx="1" clrIdx="0">
    <p:extLst>
      <p:ext uri="{19B8F6BF-5375-455C-9EA6-DF929625EA0E}">
        <p15:presenceInfo xmlns:p15="http://schemas.microsoft.com/office/powerpoint/2012/main" userId="AIIMS 7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CC6600"/>
    <a:srgbClr val="0FACDD"/>
    <a:srgbClr val="00EBE6"/>
    <a:srgbClr val="363080"/>
    <a:srgbClr val="FF66CC"/>
    <a:srgbClr val="CC3300"/>
    <a:srgbClr val="FF7C80"/>
    <a:srgbClr val="FA3237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17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5T17:29:49.534" idx="1">
    <p:pos x="5760" y="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A774C9-A21F-4589-AF0F-36DD2806C6B6}" type="datetimeFigureOut">
              <a:rPr lang="en-US"/>
              <a:pPr>
                <a:defRPr/>
              </a:pPr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E66B5CB-33DB-428E-BD43-D57C8EA4A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625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846E7C-2FD5-4E2F-B8CC-EC027C00F3B5}" type="datetimeFigureOut">
              <a:rPr lang="en-US"/>
              <a:pPr>
                <a:defRPr/>
              </a:pPr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594334F-6126-4BF5-BDDE-A056AE641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140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42153E-C92A-45DC-8AEE-FC03BAF3EDD5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501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E577C5-E7EA-46A6-87B3-7A82FE210803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66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4334F-6126-4BF5-BDDE-A056AE641C5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09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4334F-6126-4BF5-BDDE-A056AE641C5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18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4334F-6126-4BF5-BDDE-A056AE641C5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889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4334F-6126-4BF5-BDDE-A056AE641C5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242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1D6DBD-2756-40F5-9715-15300D4160D1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835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4334F-6126-4BF5-BDDE-A056AE641C55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6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pPr>
              <a:defRPr/>
            </a:pPr>
            <a:fld id="{6B34C469-905A-49AC-9DDD-506D9F0CA98D}" type="datetime1">
              <a:rPr lang="en-US" smtClean="0"/>
              <a:pPr>
                <a:defRPr/>
              </a:pPr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49246626-4A23-4177-8BFD-6D1285660DB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529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06C49-A120-49AA-B018-3A62E3BAC0B2}" type="datetime1">
              <a:rPr lang="en-US" smtClean="0"/>
              <a:pPr>
                <a:defRPr/>
              </a:pPr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DAC0-AA43-445A-B373-CA6A3BE7C1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890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06C49-A120-49AA-B018-3A62E3BAC0B2}" type="datetime1">
              <a:rPr lang="en-US" smtClean="0"/>
              <a:pPr>
                <a:defRPr/>
              </a:pPr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DAC0-AA43-445A-B373-CA6A3BE7C1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228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06C49-A120-49AA-B018-3A62E3BAC0B2}" type="datetime1">
              <a:rPr lang="en-US" smtClean="0"/>
              <a:pPr>
                <a:defRPr/>
              </a:pPr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DAC0-AA43-445A-B373-CA6A3BE7C16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5403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06C49-A120-49AA-B018-3A62E3BAC0B2}" type="datetime1">
              <a:rPr lang="en-US" smtClean="0"/>
              <a:pPr>
                <a:defRPr/>
              </a:pPr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DAC0-AA43-445A-B373-CA6A3BE7C1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469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06C49-A120-49AA-B018-3A62E3BAC0B2}" type="datetime1">
              <a:rPr lang="en-US" smtClean="0"/>
              <a:pPr>
                <a:defRPr/>
              </a:pPr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DAC0-AA43-445A-B373-CA6A3BE7C1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876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06C49-A120-49AA-B018-3A62E3BAC0B2}" type="datetime1">
              <a:rPr lang="en-US" smtClean="0"/>
              <a:pPr>
                <a:defRPr/>
              </a:pPr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DAC0-AA43-445A-B373-CA6A3BE7C1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823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1ABA4A-D9A7-411E-8AD6-19F2DF5DE843}" type="datetime1">
              <a:rPr lang="en-US" smtClean="0"/>
              <a:pPr>
                <a:defRPr/>
              </a:pPr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372F-FC94-4CF0-ADEC-1C71FA7B89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344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915C34-69DA-4E53-8CDF-C8F4642EC074}" type="datetime1">
              <a:rPr lang="en-US" smtClean="0"/>
              <a:pPr>
                <a:defRPr/>
              </a:pPr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788C-40F5-4BFE-9221-BD08C23044C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36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pPr>
              <a:defRPr/>
            </a:pPr>
            <a:fld id="{C99A07C6-4E38-4739-8E97-4C714F55D9A1}" type="datetime1">
              <a:rPr lang="en-US" smtClean="0"/>
              <a:pPr>
                <a:defRPr/>
              </a:pPr>
              <a:t>7/29/2022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13FC6D1F-4CB2-4930-AB86-07939B1A38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38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C3C832-36D1-4C77-9E00-424D7081762B}" type="datetime1">
              <a:rPr lang="en-US" smtClean="0"/>
              <a:pPr>
                <a:defRPr/>
              </a:pPr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E6B8-0430-4CE7-88B2-350E878C5A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56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DF93E5-B40F-4248-91AC-A36C43B0AD56}" type="datetime1">
              <a:rPr lang="en-US" smtClean="0"/>
              <a:pPr>
                <a:defRPr/>
              </a:pPr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7D0C-EB38-4DE4-9478-C9A9D754B8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07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F3909-8B2E-4A52-BFCA-DC6460D6BAD5}" type="datetime1">
              <a:rPr lang="en-US" smtClean="0"/>
              <a:pPr>
                <a:defRPr/>
              </a:pPr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7BC8-1B0E-4A81-A45D-0E746DCC9B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987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DD89DD-79B4-40F9-8A3B-B6DB8D0B3EB1}" type="datetime1">
              <a:rPr lang="en-US" smtClean="0"/>
              <a:pPr>
                <a:defRPr/>
              </a:pPr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48F6-9D69-4FF4-B678-7D081764603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87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16873-5A1D-4997-A8DF-8D9D25179348}" type="datetime1">
              <a:rPr lang="en-US" smtClean="0"/>
              <a:pPr>
                <a:defRPr/>
              </a:pPr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C2F6-6376-4284-857A-4FD62FC5A1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871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A6601-FEA3-4FAB-BD41-1ED4C400485E}" type="datetime1">
              <a:rPr lang="en-US" smtClean="0"/>
              <a:pPr>
                <a:defRPr/>
              </a:pPr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547E-4561-4610-9EAB-F23CAC7E18D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592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4CD300-0387-407E-8367-93A78A8350C4}" type="datetime1">
              <a:rPr lang="en-US" smtClean="0"/>
              <a:pPr>
                <a:defRPr/>
              </a:pPr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9758-0D44-4277-A64B-B7DC2E38EF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669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06C49-A120-49AA-B018-3A62E3BAC0B2}" type="datetime1">
              <a:rPr lang="en-US" smtClean="0"/>
              <a:pPr>
                <a:defRPr/>
              </a:pPr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7DAC0-AA43-445A-B373-CA6A3BE7C1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540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  <p:sldLayoutId id="2147484318" r:id="rId12"/>
    <p:sldLayoutId id="2147484319" r:id="rId13"/>
    <p:sldLayoutId id="2147484320" r:id="rId14"/>
    <p:sldLayoutId id="2147484321" r:id="rId15"/>
    <p:sldLayoutId id="2147484322" r:id="rId16"/>
    <p:sldLayoutId id="2147484323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10.200.10.150:8001/cgi-bin/koha/opac-main.p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iimsbhubaneswar.knimbus.com/user#/home" TargetMode="External"/><Relationship Id="rId2" Type="http://schemas.openxmlformats.org/officeDocument/2006/relationships/hyperlink" Target="https://aiimsbhubaneswar.nic.in/library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uptodate.com/contents/search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linicalkey.com/#!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estpractice.bmj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vidsp.ovid.com/autologin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eb.b.ebscohost.com/ehost/search/basic?vid=0&amp;sid=d748488a-398d-4a06-8a9b-cec260aaa187@sessionmgr10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nicalkey.com/nursing/#!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med.in/journals.aspx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medicine.mhmedical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mmarly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iimsbhubaneswar.knimbus.com/user#/hom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2636912"/>
          </a:xfrm>
          <a:prstGeom prst="rect">
            <a:avLst/>
          </a:prstGeom>
          <a:solidFill>
            <a:srgbClr val="0FACDD"/>
          </a:solidFill>
          <a:effectLst>
            <a:innerShdw blurRad="63500" dist="50800" dir="16200000">
              <a:schemeClr val="tx2">
                <a:lumMod val="60000"/>
                <a:lumOff val="40000"/>
                <a:alpha val="23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 w="1073150" h="596900"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2700" dirty="0">
              <a:solidFill>
                <a:srgbClr val="00B050"/>
              </a:solidFill>
              <a:latin typeface="Arial Black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300" dirty="0">
                <a:solidFill>
                  <a:schemeClr val="bg2"/>
                </a:solidFill>
                <a:latin typeface="Arial Black" pitchFamily="34" charset="0"/>
              </a:rPr>
              <a:t>ALL INDIA INSTITUTE OF MEDICAL SCIENCES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300" dirty="0">
                <a:solidFill>
                  <a:schemeClr val="bg2"/>
                </a:solidFill>
                <a:latin typeface="Arial Black" pitchFamily="34" charset="0"/>
              </a:rPr>
              <a:t>BHUBANESWAR</a:t>
            </a:r>
            <a:br>
              <a:rPr lang="en-US" sz="3300" dirty="0">
                <a:solidFill>
                  <a:srgbClr val="C00000"/>
                </a:solidFill>
                <a:latin typeface="Arial Black" pitchFamily="34" charset="0"/>
              </a:rPr>
            </a:br>
            <a:endParaRPr lang="en-US" sz="33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414D1E4-4D1B-428A-8393-7A55AE1E39FD}"/>
              </a:ext>
            </a:extLst>
          </p:cNvPr>
          <p:cNvSpPr txBox="1">
            <a:spLocks/>
          </p:cNvSpPr>
          <p:nvPr/>
        </p:nvSpPr>
        <p:spPr>
          <a:xfrm>
            <a:off x="928092" y="4653136"/>
            <a:ext cx="7287816" cy="8156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solidFill>
                  <a:schemeClr val="bg2"/>
                </a:solidFill>
                <a:latin typeface="Arial Black" pitchFamily="34" charset="0"/>
              </a:rPr>
              <a:t>Know</a:t>
            </a:r>
            <a:r>
              <a:rPr lang="en-US" sz="4800" dirty="0">
                <a:solidFill>
                  <a:schemeClr val="bg2"/>
                </a:solidFill>
                <a:latin typeface="Arial Black" pitchFamily="34" charset="0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Arial Black" pitchFamily="34" charset="0"/>
              </a:rPr>
              <a:t>your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414D1E4-4D1B-428A-8393-7A55AE1E39FD}"/>
              </a:ext>
            </a:extLst>
          </p:cNvPr>
          <p:cNvSpPr txBox="1">
            <a:spLocks/>
          </p:cNvSpPr>
          <p:nvPr/>
        </p:nvSpPr>
        <p:spPr>
          <a:xfrm>
            <a:off x="1187624" y="5661248"/>
            <a:ext cx="7287816" cy="10316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800" dirty="0">
                <a:solidFill>
                  <a:srgbClr val="996600"/>
                </a:solidFill>
                <a:latin typeface="Arial Black" pitchFamily="34" charset="0"/>
              </a:rPr>
              <a:t>Central Library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C345A2D-A6EE-8441-AC64-1FBD8305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768462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3354" y="1209487"/>
            <a:ext cx="7729086" cy="56485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&amp; International  journals are available for reference in the library.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Magazines are available in Periodical Section.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Report, Insight, Arogya Sudha(Hindi) and others AIIMS Publications are available.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7187A3-25D2-42E1-A21C-9CACD425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0152" y="5883276"/>
            <a:ext cx="259228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Central Library, AIIMS, Bhubaneswar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4D92BE-1952-0C29-990E-66088A978229}"/>
              </a:ext>
            </a:extLst>
          </p:cNvPr>
          <p:cNvSpPr/>
          <p:nvPr/>
        </p:nvSpPr>
        <p:spPr>
          <a:xfrm>
            <a:off x="1040993" y="314960"/>
            <a:ext cx="725380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LIBRARY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D84F7-3580-E02B-3F46-970D839943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26350" r="63685" b="50215"/>
          <a:stretch/>
        </p:blipFill>
        <p:spPr>
          <a:xfrm>
            <a:off x="1259632" y="5129725"/>
            <a:ext cx="3623391" cy="123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34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7633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6911" y="2659158"/>
            <a:ext cx="3965089" cy="2426026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Hindi, English, Odia language Newspaper are available for reading purpose.</a:t>
            </a:r>
          </a:p>
          <a:p>
            <a:pPr>
              <a:lnSpc>
                <a:spcPct val="150000"/>
              </a:lnSpc>
              <a:defRPr/>
            </a:pP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7187A3-25D2-42E1-A21C-9CACD425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0152" y="5883276"/>
            <a:ext cx="259228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Central Library, AIIMS, Bhubaneswar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4D92BE-1952-0C29-990E-66088A978229}"/>
              </a:ext>
            </a:extLst>
          </p:cNvPr>
          <p:cNvSpPr/>
          <p:nvPr/>
        </p:nvSpPr>
        <p:spPr>
          <a:xfrm>
            <a:off x="937463" y="306633"/>
            <a:ext cx="725380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LIBRARY RESOURCES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B9C3BC-F40B-B420-08B4-0888771E4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40768"/>
            <a:ext cx="4104456" cy="511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62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59705" y="132414"/>
            <a:ext cx="7457256" cy="6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ON-LINE RESOURCES AT A GLANCE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7187A3-25D2-42E1-A21C-9CACD425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9713" y="5877272"/>
            <a:ext cx="259228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Central Library, AIIMS, Bhubaneswar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1D2F6CF-BA13-45DD-B6B3-A6F1C8F234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828031"/>
              </p:ext>
            </p:extLst>
          </p:nvPr>
        </p:nvGraphicFramePr>
        <p:xfrm>
          <a:off x="0" y="944948"/>
          <a:ext cx="9144000" cy="5913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870243643"/>
                    </a:ext>
                  </a:extLst>
                </a:gridCol>
              </a:tblGrid>
              <a:tr h="516965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E-Databases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556791"/>
                  </a:ext>
                </a:extLst>
              </a:tr>
              <a:tr h="448167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UpToDate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353414"/>
                  </a:ext>
                </a:extLst>
              </a:tr>
              <a:tr h="448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3168"/>
                  </a:ext>
                </a:extLst>
              </a:tr>
              <a:tr h="448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BMJ Best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326596"/>
                  </a:ext>
                </a:extLst>
              </a:tr>
              <a:tr h="806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OVID (LWW Total Collection), NEJM &amp; JAMA Series &amp; Medknow Journals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705303"/>
                  </a:ext>
                </a:extLst>
              </a:tr>
              <a:tr h="448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CINHAL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002586"/>
                  </a:ext>
                </a:extLst>
              </a:tr>
              <a:tr h="448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Key For Nursing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040403"/>
                  </a:ext>
                </a:extLst>
              </a:tr>
              <a:tr h="448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ERMED Consortium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016749"/>
                  </a:ext>
                </a:extLst>
              </a:tr>
              <a:tr h="448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Access Medicine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749405"/>
                  </a:ext>
                </a:extLst>
              </a:tr>
              <a:tr h="448167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Grammarly (Online Grammar Checker)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800794"/>
                  </a:ext>
                </a:extLst>
              </a:tr>
              <a:tr h="448167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Dspace (Institutional Repository)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788174"/>
                  </a:ext>
                </a:extLst>
              </a:tr>
              <a:tr h="448167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8 Databases , 1 Writing Tool &amp; 1 Digital Repository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935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102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43608" y="234341"/>
            <a:ext cx="7457256" cy="5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ON-LINE RESOURCES AT A GLANCE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7187A3-25D2-42E1-A21C-9CACD425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9713" y="5877272"/>
            <a:ext cx="259228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Central Library, AIIMS, Bhubaneswar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B3363DF-C5F5-4EBB-8515-5D6BC7088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612170"/>
              </p:ext>
            </p:extLst>
          </p:nvPr>
        </p:nvGraphicFramePr>
        <p:xfrm>
          <a:off x="-1" y="1052736"/>
          <a:ext cx="9171709" cy="59355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43140">
                  <a:extLst>
                    <a:ext uri="{9D8B030D-6E8A-4147-A177-3AD203B41FA5}">
                      <a16:colId xmlns:a16="http://schemas.microsoft.com/office/drawing/2014/main" val="2824272983"/>
                    </a:ext>
                  </a:extLst>
                </a:gridCol>
                <a:gridCol w="2928569">
                  <a:extLst>
                    <a:ext uri="{9D8B030D-6E8A-4147-A177-3AD203B41FA5}">
                      <a16:colId xmlns:a16="http://schemas.microsoft.com/office/drawing/2014/main" val="1170897351"/>
                    </a:ext>
                  </a:extLst>
                </a:gridCol>
              </a:tblGrid>
              <a:tr h="524523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E-JOURNALS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684781"/>
                  </a:ext>
                </a:extLst>
              </a:tr>
              <a:tr h="524523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 Purchase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5797195"/>
                  </a:ext>
                </a:extLst>
              </a:tr>
              <a:tr h="524523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706+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309151"/>
                  </a:ext>
                </a:extLst>
              </a:tr>
              <a:tr h="524523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647015"/>
                  </a:ext>
                </a:extLst>
              </a:tr>
              <a:tr h="574746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OVID (LWW Publication)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8069495"/>
                  </a:ext>
                </a:extLst>
              </a:tr>
              <a:tr h="640146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Medknow (Free with LWW)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584845"/>
                  </a:ext>
                </a:extLst>
              </a:tr>
              <a:tr h="524523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NEJM &amp; JAMA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3153641"/>
                  </a:ext>
                </a:extLst>
              </a:tr>
              <a:tr h="524523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CINHAL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1315+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884829"/>
                  </a:ext>
                </a:extLst>
              </a:tr>
              <a:tr h="524523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Key Nursing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9897902"/>
                  </a:ext>
                </a:extLst>
              </a:tr>
              <a:tr h="524523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ERMED (Consortium)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5064832"/>
                  </a:ext>
                </a:extLst>
              </a:tr>
              <a:tr h="524523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3155+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182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028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43608" y="258316"/>
            <a:ext cx="7457256" cy="5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ON-LINE RESOURCES AT A GLANCE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8676DE34-06E7-4B11-867E-B2072ED46B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480208"/>
              </p:ext>
            </p:extLst>
          </p:nvPr>
        </p:nvGraphicFramePr>
        <p:xfrm>
          <a:off x="-991" y="1052736"/>
          <a:ext cx="9144000" cy="58052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12317">
                  <a:extLst>
                    <a:ext uri="{9D8B030D-6E8A-4147-A177-3AD203B41FA5}">
                      <a16:colId xmlns:a16="http://schemas.microsoft.com/office/drawing/2014/main" val="1807571910"/>
                    </a:ext>
                  </a:extLst>
                </a:gridCol>
                <a:gridCol w="3831683">
                  <a:extLst>
                    <a:ext uri="{9D8B030D-6E8A-4147-A177-3AD203B41FA5}">
                      <a16:colId xmlns:a16="http://schemas.microsoft.com/office/drawing/2014/main" val="3944135071"/>
                    </a:ext>
                  </a:extLst>
                </a:gridCol>
              </a:tblGrid>
              <a:tr h="1161053">
                <a:tc>
                  <a:txBody>
                    <a:bodyPr/>
                    <a:lstStyle/>
                    <a:p>
                      <a:pPr algn="ctr"/>
                      <a:r>
                        <a:rPr lang="en-IN" sz="2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E-BOOKS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12206"/>
                  </a:ext>
                </a:extLst>
              </a:tr>
              <a:tr h="1161053"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997+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2384547"/>
                  </a:ext>
                </a:extLst>
              </a:tr>
              <a:tr h="1161053"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Access Medicine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790250"/>
                  </a:ext>
                </a:extLst>
              </a:tr>
              <a:tr h="1161053"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Key Nursing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2582746"/>
                  </a:ext>
                </a:extLst>
              </a:tr>
              <a:tr h="11610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1342+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3539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848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32ED5-2B4A-4249-ADA1-027B42212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950" y="3238907"/>
            <a:ext cx="3872636" cy="3878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/>
            <a:r>
              <a:rPr lang="en-IN" sz="2800" b="1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SITTING ARRANGEMENTS</a:t>
            </a: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1C7E9378-860F-42F7-B100-18E9425C5703}"/>
              </a:ext>
            </a:extLst>
          </p:cNvPr>
          <p:cNvSpPr/>
          <p:nvPr/>
        </p:nvSpPr>
        <p:spPr>
          <a:xfrm>
            <a:off x="4907949" y="211971"/>
            <a:ext cx="2160242" cy="2774279"/>
          </a:xfrm>
          <a:prstGeom prst="plaque">
            <a:avLst/>
          </a:prstGeom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IN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  <a:cs typeface="Times New Roman" panose="02020603050405020304" pitchFamily="18" charset="0"/>
              </a:rPr>
              <a:t>106</a:t>
            </a:r>
          </a:p>
          <a:p>
            <a:pPr algn="ctr"/>
            <a:r>
              <a:rPr lang="en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  <a:cs typeface="Times New Roman" panose="02020603050405020304" pitchFamily="18" charset="0"/>
              </a:rPr>
              <a:t>General Reading</a:t>
            </a:r>
          </a:p>
          <a:p>
            <a:pPr algn="ctr"/>
            <a:r>
              <a:rPr lang="en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  <a:cs typeface="Times New Roman" panose="02020603050405020304" pitchFamily="18" charset="0"/>
              </a:rPr>
              <a:t>Area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16E5BD2-BDE9-4671-A120-FA388BBEC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191" y="211971"/>
            <a:ext cx="1920388" cy="2774279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IN" sz="3200" b="1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39</a:t>
            </a:r>
          </a:p>
          <a:p>
            <a:pPr algn="ctr"/>
            <a:r>
              <a:rPr lang="en-IN" sz="24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FACULTY</a:t>
            </a:r>
            <a:r>
              <a:rPr lang="en-IN" sz="2400" b="1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Reading AREA</a:t>
            </a:r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2ED0A200-CAF9-4E17-AE3F-0EE8DD0702F9}"/>
              </a:ext>
            </a:extLst>
          </p:cNvPr>
          <p:cNvSpPr/>
          <p:nvPr/>
        </p:nvSpPr>
        <p:spPr>
          <a:xfrm>
            <a:off x="4907949" y="3789040"/>
            <a:ext cx="2040315" cy="2774279"/>
          </a:xfrm>
          <a:prstGeom prst="plaque">
            <a:avLst/>
          </a:prstGeom>
          <a:solidFill>
            <a:srgbClr val="51A0D6"/>
          </a:solidFill>
          <a:ln>
            <a:solidFill>
              <a:srgbClr val="2951D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12</a:t>
            </a:r>
          </a:p>
          <a:p>
            <a:pPr algn="ctr"/>
            <a:r>
              <a:rPr lang="e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Main Library</a:t>
            </a:r>
          </a:p>
          <a:p>
            <a:pPr algn="ctr"/>
            <a:r>
              <a:rPr lang="e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+</a:t>
            </a:r>
          </a:p>
          <a:p>
            <a:pPr algn="ctr"/>
            <a:r>
              <a:rPr lang="e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</a:p>
          <a:p>
            <a:pPr algn="ctr"/>
            <a:r>
              <a:rPr lang="e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Newspaper</a:t>
            </a:r>
          </a:p>
          <a:p>
            <a:pPr algn="ctr"/>
            <a:r>
              <a:rPr lang="e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Area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46A6BAE0-96E1-48B8-9FF0-58FDB9EBEE65}"/>
              </a:ext>
            </a:extLst>
          </p:cNvPr>
          <p:cNvSpPr txBox="1">
            <a:spLocks/>
          </p:cNvSpPr>
          <p:nvPr/>
        </p:nvSpPr>
        <p:spPr>
          <a:xfrm>
            <a:off x="6948265" y="3744613"/>
            <a:ext cx="2040314" cy="2774279"/>
          </a:xfrm>
          <a:prstGeom prst="plaqu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IN" sz="24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56</a:t>
            </a:r>
          </a:p>
          <a:p>
            <a:pPr algn="ctr" fontAlgn="auto">
              <a:spcAft>
                <a:spcPts val="0"/>
              </a:spcAft>
            </a:pPr>
            <a:r>
              <a:rPr lang="en-IN" sz="24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E-Library</a:t>
            </a:r>
          </a:p>
          <a:p>
            <a:pPr algn="ctr" fontAlgn="auto">
              <a:spcAft>
                <a:spcPts val="0"/>
              </a:spcAft>
            </a:pPr>
            <a:r>
              <a:rPr lang="en-IN" sz="24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+</a:t>
            </a:r>
          </a:p>
          <a:p>
            <a:pPr algn="ctr" fontAlgn="auto">
              <a:spcAft>
                <a:spcPts val="0"/>
              </a:spcAft>
            </a:pPr>
            <a:r>
              <a:rPr lang="en-IN" sz="24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12</a:t>
            </a:r>
          </a:p>
          <a:p>
            <a:pPr algn="ctr" fontAlgn="auto">
              <a:spcAft>
                <a:spcPts val="0"/>
              </a:spcAft>
            </a:pPr>
            <a:r>
              <a:rPr lang="en-IN" sz="24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Laptop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E6083D-CC8B-45CD-8398-76501A972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01537"/>
            <a:ext cx="4608513" cy="647422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660D6B-AE11-4959-A368-C0698E44F88D}"/>
              </a:ext>
            </a:extLst>
          </p:cNvPr>
          <p:cNvSpPr/>
          <p:nvPr/>
        </p:nvSpPr>
        <p:spPr>
          <a:xfrm>
            <a:off x="435393" y="1940606"/>
            <a:ext cx="8432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809648-FF71-433D-921F-24CF4588AC1C}"/>
              </a:ext>
            </a:extLst>
          </p:cNvPr>
          <p:cNvSpPr txBox="1"/>
          <p:nvPr/>
        </p:nvSpPr>
        <p:spPr>
          <a:xfrm>
            <a:off x="2813491" y="201536"/>
            <a:ext cx="131724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 (8)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7A9F3B-7C7F-4542-9E9F-037CEED1E0CF}"/>
              </a:ext>
            </a:extLst>
          </p:cNvPr>
          <p:cNvSpPr txBox="1"/>
          <p:nvPr/>
        </p:nvSpPr>
        <p:spPr>
          <a:xfrm>
            <a:off x="1855519" y="997090"/>
            <a:ext cx="1063088" cy="295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IN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3185+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8B4663-3D8D-4C37-B35E-2517D2BC8FA5}"/>
              </a:ext>
            </a:extLst>
          </p:cNvPr>
          <p:cNvSpPr txBox="1"/>
          <p:nvPr/>
        </p:nvSpPr>
        <p:spPr>
          <a:xfrm>
            <a:off x="1670579" y="2004628"/>
            <a:ext cx="1317244" cy="35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I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 ERMED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99B83-FFEB-4CF0-8E32-9829FEA2D1F1}"/>
              </a:ext>
            </a:extLst>
          </p:cNvPr>
          <p:cNvSpPr txBox="1"/>
          <p:nvPr/>
        </p:nvSpPr>
        <p:spPr>
          <a:xfrm>
            <a:off x="3353877" y="2129352"/>
            <a:ext cx="843248" cy="35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I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1342+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82D3C5-21CE-44AF-A61C-228758D82341}"/>
              </a:ext>
            </a:extLst>
          </p:cNvPr>
          <p:cNvSpPr txBox="1"/>
          <p:nvPr/>
        </p:nvSpPr>
        <p:spPr>
          <a:xfrm>
            <a:off x="2449893" y="3179096"/>
            <a:ext cx="119843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I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2522A2-EA03-4FD4-B438-A1931E48E16D}"/>
              </a:ext>
            </a:extLst>
          </p:cNvPr>
          <p:cNvSpPr txBox="1"/>
          <p:nvPr/>
        </p:nvSpPr>
        <p:spPr>
          <a:xfrm>
            <a:off x="827584" y="3212387"/>
            <a:ext cx="1317243" cy="322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A9200E-8DA6-4FAE-BF66-FE456A505C0C}"/>
              </a:ext>
            </a:extLst>
          </p:cNvPr>
          <p:cNvSpPr txBox="1"/>
          <p:nvPr/>
        </p:nvSpPr>
        <p:spPr>
          <a:xfrm>
            <a:off x="507402" y="3924068"/>
            <a:ext cx="699230" cy="322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en-IN" sz="16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F3F8C9-6342-466D-9313-E70B377B6B13}"/>
              </a:ext>
            </a:extLst>
          </p:cNvPr>
          <p:cNvSpPr txBox="1"/>
          <p:nvPr/>
        </p:nvSpPr>
        <p:spPr>
          <a:xfrm>
            <a:off x="3540205" y="4167778"/>
            <a:ext cx="944277" cy="32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IN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9D326E-529A-43E0-BC90-F2A7005D8F40}"/>
              </a:ext>
            </a:extLst>
          </p:cNvPr>
          <p:cNvSpPr txBox="1"/>
          <p:nvPr/>
        </p:nvSpPr>
        <p:spPr>
          <a:xfrm>
            <a:off x="663217" y="5218231"/>
            <a:ext cx="1224136" cy="161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I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D9BFE0-8206-497D-B94E-84DE7CAD4123}"/>
              </a:ext>
            </a:extLst>
          </p:cNvPr>
          <p:cNvSpPr txBox="1"/>
          <p:nvPr/>
        </p:nvSpPr>
        <p:spPr>
          <a:xfrm>
            <a:off x="2449893" y="4844123"/>
            <a:ext cx="727196" cy="221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</a:t>
            </a:r>
          </a:p>
        </p:txBody>
      </p:sp>
    </p:spTree>
    <p:extLst>
      <p:ext uri="{BB962C8B-B14F-4D97-AF65-F5344CB8AC3E}">
        <p14:creationId xmlns:p14="http://schemas.microsoft.com/office/powerpoint/2010/main" val="205115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0DA0BE-FF9D-4742-914A-932EA15C7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52"/>
            <a:ext cx="9144000" cy="6883852"/>
          </a:xfrm>
        </p:spPr>
      </p:pic>
      <p:sp>
        <p:nvSpPr>
          <p:cNvPr id="7" name="Rectangle 6"/>
          <p:cNvSpPr/>
          <p:nvPr/>
        </p:nvSpPr>
        <p:spPr>
          <a:xfrm>
            <a:off x="-29693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6166-6483-418D-9039-F7FD14B5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48208"/>
            <a:ext cx="7429499" cy="756320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General reading room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536725-C03F-4665-A9E9-600BDC2A04AC}"/>
              </a:ext>
            </a:extLst>
          </p:cNvPr>
          <p:cNvSpPr txBox="1"/>
          <p:nvPr/>
        </p:nvSpPr>
        <p:spPr>
          <a:xfrm>
            <a:off x="-29693" y="6346144"/>
            <a:ext cx="9173693" cy="5402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rmAutofit fontScale="90000" lnSpcReduction="20000"/>
          </a:bodyPr>
          <a:lstStyle/>
          <a:p>
            <a:pPr indent="-514350" algn="ctr" eaLnBrk="1" hangingPunct="1">
              <a:lnSpc>
                <a:spcPct val="150000"/>
              </a:lnSpc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OPENS 24X7 </a:t>
            </a:r>
          </a:p>
        </p:txBody>
      </p:sp>
    </p:spTree>
    <p:extLst>
      <p:ext uri="{BB962C8B-B14F-4D97-AF65-F5344CB8AC3E}">
        <p14:creationId xmlns:p14="http://schemas.microsoft.com/office/powerpoint/2010/main" val="4232176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5B9515-C327-43F8-B5A3-E8DD8D099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" y="0"/>
            <a:ext cx="9144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7254E5-F62B-2CED-F4A6-560F3A6F82EB}"/>
              </a:ext>
            </a:extLst>
          </p:cNvPr>
          <p:cNvSpPr txBox="1"/>
          <p:nvPr/>
        </p:nvSpPr>
        <p:spPr>
          <a:xfrm>
            <a:off x="8692" y="6309320"/>
            <a:ext cx="9135308" cy="5486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rmAutofit fontScale="90000" lnSpcReduction="10000"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I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OPENS 24X7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33567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6166-6483-418D-9039-F7FD14B5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48208"/>
            <a:ext cx="7429499" cy="756320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faculty reading room</a:t>
            </a:r>
          </a:p>
        </p:txBody>
      </p:sp>
    </p:spTree>
    <p:extLst>
      <p:ext uri="{BB962C8B-B14F-4D97-AF65-F5344CB8AC3E}">
        <p14:creationId xmlns:p14="http://schemas.microsoft.com/office/powerpoint/2010/main" val="800623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B6179D-81F9-4C96-97F4-22C7545B2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084"/>
          </a:xfr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6166-6483-418D-9039-F7FD14B5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2656"/>
            <a:ext cx="7344816" cy="683840"/>
          </a:xfrm>
          <a:noFill/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E-library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536725-C03F-4665-A9E9-600BDC2A04AC}"/>
              </a:ext>
            </a:extLst>
          </p:cNvPr>
          <p:cNvSpPr txBox="1"/>
          <p:nvPr/>
        </p:nvSpPr>
        <p:spPr>
          <a:xfrm>
            <a:off x="-1960" y="6312789"/>
            <a:ext cx="9144000" cy="5402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OPENS DURING LIBRARY WORKING HOURS</a:t>
            </a:r>
          </a:p>
        </p:txBody>
      </p:sp>
    </p:spTree>
    <p:extLst>
      <p:ext uri="{BB962C8B-B14F-4D97-AF65-F5344CB8AC3E}">
        <p14:creationId xmlns:p14="http://schemas.microsoft.com/office/powerpoint/2010/main" val="1323584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899591" y="25156"/>
            <a:ext cx="7344817" cy="881656"/>
          </a:xfrm>
          <a:noFill/>
        </p:spPr>
        <p:txBody>
          <a:bodyPr/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Book Borrowing Facilities</a:t>
            </a:r>
            <a:endParaRPr lang="en-US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7187A3-25D2-42E1-A21C-9CACD425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0152" y="5883276"/>
            <a:ext cx="259228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Central Library, AIIMS, Bhubaneswar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CB7FFCA-30AA-4EE6-B99A-197BEA4F4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722533"/>
              </p:ext>
            </p:extLst>
          </p:nvPr>
        </p:nvGraphicFramePr>
        <p:xfrm>
          <a:off x="0" y="836711"/>
          <a:ext cx="9144000" cy="60453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174037305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4048702354"/>
                    </a:ext>
                  </a:extLst>
                </a:gridCol>
                <a:gridCol w="2087216">
                  <a:extLst>
                    <a:ext uri="{9D8B030D-6E8A-4147-A177-3AD203B41FA5}">
                      <a16:colId xmlns:a16="http://schemas.microsoft.com/office/drawing/2014/main" val="300025807"/>
                    </a:ext>
                  </a:extLst>
                </a:gridCol>
              </a:tblGrid>
              <a:tr h="566716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Books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Days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2860694"/>
                  </a:ext>
                </a:extLst>
              </a:tr>
              <a:tr h="920844">
                <a:tc>
                  <a:txBody>
                    <a:bodyPr/>
                    <a:lstStyle/>
                    <a:p>
                      <a:pPr algn="l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Faculty (Med, AYUSH &amp; Nursing)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738278"/>
                  </a:ext>
                </a:extLst>
              </a:tr>
              <a:tr h="566716">
                <a:tc>
                  <a:txBody>
                    <a:bodyPr/>
                    <a:lstStyle/>
                    <a:p>
                      <a:pPr algn="l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JR/SR(Academic)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430053"/>
                  </a:ext>
                </a:extLst>
              </a:tr>
              <a:tr h="566716">
                <a:tc>
                  <a:txBody>
                    <a:bodyPr/>
                    <a:lstStyle/>
                    <a:p>
                      <a:pPr algn="l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MSc. Nursing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841824"/>
                  </a:ext>
                </a:extLst>
              </a:tr>
              <a:tr h="566716">
                <a:tc>
                  <a:txBody>
                    <a:bodyPr/>
                    <a:lstStyle/>
                    <a:p>
                      <a:pPr algn="l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JR/SR(Non-Academic)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43933"/>
                  </a:ext>
                </a:extLst>
              </a:tr>
              <a:tr h="566716">
                <a:tc>
                  <a:txBody>
                    <a:bodyPr/>
                    <a:lstStyle/>
                    <a:p>
                      <a:pPr algn="l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114410"/>
                  </a:ext>
                </a:extLst>
              </a:tr>
              <a:tr h="5667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BSc. Nursing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274929"/>
                  </a:ext>
                </a:extLst>
              </a:tr>
              <a:tr h="5667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BSc. Paramedical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30377"/>
                  </a:ext>
                </a:extLst>
              </a:tr>
              <a:tr h="566716">
                <a:tc>
                  <a:txBody>
                    <a:bodyPr/>
                    <a:lstStyle/>
                    <a:p>
                      <a:pPr algn="l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Hospital Staff/ Admin.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224878"/>
                  </a:ext>
                </a:extLst>
              </a:tr>
              <a:tr h="566716">
                <a:tc>
                  <a:txBody>
                    <a:bodyPr/>
                    <a:lstStyle/>
                    <a:p>
                      <a:pPr algn="l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Nursing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72571"/>
                  </a:ext>
                </a:extLst>
              </a:tr>
            </a:tbl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CE8C-F208-4595-A912-8D3FAE14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0F979-B113-4C0B-8815-525EEB0F0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A1AE00-96B5-4612-ADAD-E3300376D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6504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5DE6E2-4783-477B-97C7-C5E096BD6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12200" r="5113" b="6600"/>
          <a:stretch/>
        </p:blipFill>
        <p:spPr>
          <a:xfrm>
            <a:off x="-4641" y="1052736"/>
            <a:ext cx="9148641" cy="580526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87624" y="210344"/>
            <a:ext cx="6984776" cy="842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82500" lnSpcReduction="1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9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Web page of </a:t>
            </a:r>
            <a:r>
              <a:rPr lang="en-IN" sz="4700" b="1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Library Catalogue</a:t>
            </a:r>
            <a:endParaRPr lang="en-US" sz="4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8DA60C-8F7E-49C1-B18F-EDAA50281778}"/>
              </a:ext>
            </a:extLst>
          </p:cNvPr>
          <p:cNvSpPr txBox="1"/>
          <p:nvPr/>
        </p:nvSpPr>
        <p:spPr>
          <a:xfrm>
            <a:off x="-4641" y="3321345"/>
            <a:ext cx="9128218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IN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URL in our AIIMS Network </a:t>
            </a:r>
            <a:r>
              <a:rPr lang="en-IN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http://10.200.10.150:8001/cgi-bin/koha/opac-main.pl</a:t>
            </a:r>
          </a:p>
        </p:txBody>
      </p:sp>
    </p:spTree>
    <p:extLst>
      <p:ext uri="{BB962C8B-B14F-4D97-AF65-F5344CB8AC3E}">
        <p14:creationId xmlns:p14="http://schemas.microsoft.com/office/powerpoint/2010/main" val="3588860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1560" y="5517232"/>
            <a:ext cx="8280920" cy="576064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1691680" y="2204864"/>
            <a:ext cx="6408712" cy="1368152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8640960" cy="525658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Access in AIIMS Network(NKN)</a:t>
            </a:r>
          </a:p>
          <a:p>
            <a:pPr marL="0" indent="0" algn="ctr">
              <a:buNone/>
              <a:defRPr/>
            </a:pP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https://aiimsbhubaneswar.nic.in/library/</a:t>
            </a:r>
            <a:endParaRPr lang="en-US" sz="2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sz="2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Access</a:t>
            </a:r>
          </a:p>
          <a:p>
            <a:pPr marL="0" indent="0"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Access any where any time outside AIIMS  network.</a:t>
            </a: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https://aiimsbhubaneswar.knimbus.com/user#/home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620688"/>
            <a:ext cx="8640960" cy="5760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  <a:normAutofit fontScale="975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cap="all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B3DD0-1AF3-49D9-4D4D-62CA000C6C23}"/>
              </a:ext>
            </a:extLst>
          </p:cNvPr>
          <p:cNvSpPr txBox="1"/>
          <p:nvPr/>
        </p:nvSpPr>
        <p:spPr>
          <a:xfrm>
            <a:off x="107504" y="247582"/>
            <a:ext cx="8784976" cy="584775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LIBRARY WEBSITE AND REMOTE ACCESS</a:t>
            </a:r>
            <a:endParaRPr lang="en-US" sz="3200" b="1" cap="all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6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A7E063-6C91-456F-90CD-8901C77CC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4183" r="4122" b="7121"/>
          <a:stretch/>
        </p:blipFill>
        <p:spPr>
          <a:xfrm>
            <a:off x="1" y="1052736"/>
            <a:ext cx="9144000" cy="580526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59632" y="130324"/>
            <a:ext cx="716280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Library Web Page</a:t>
            </a:r>
            <a:endParaRPr lang="en-US" sz="3200" b="1" cap="all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079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173828"/>
            <a:ext cx="69847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1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LINK TO ALL ONLINE RESOURCES</a:t>
            </a:r>
            <a:endParaRPr lang="en-US" sz="3100" b="1" cap="all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BEF4E-7468-3C01-9568-9AC976CB6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908720"/>
            <a:ext cx="9138167" cy="58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79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7428" y="130324"/>
            <a:ext cx="698477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WEB INTERFACE OF </a:t>
            </a:r>
            <a:r>
              <a:rPr lang="en-IN" sz="32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UpToDate</a:t>
            </a:r>
            <a:endParaRPr lang="en-US" sz="3200" b="1" cap="all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2FC41ED-6D58-4E77-9A69-3205605DE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F15D3A-FAAB-4E63-BDF4-48754A584E16}"/>
              </a:ext>
            </a:extLst>
          </p:cNvPr>
          <p:cNvSpPr txBox="1"/>
          <p:nvPr/>
        </p:nvSpPr>
        <p:spPr>
          <a:xfrm>
            <a:off x="531168" y="2492896"/>
            <a:ext cx="82172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to register through your e-mail id in AIIMS network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F98EE-9E76-4C08-AA36-613F85C98156}"/>
              </a:ext>
            </a:extLst>
          </p:cNvPr>
          <p:cNvSpPr txBox="1"/>
          <p:nvPr/>
        </p:nvSpPr>
        <p:spPr>
          <a:xfrm>
            <a:off x="643372" y="4653136"/>
            <a:ext cx="82172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access through UpToDate App in your mobile, Tabs, etc.</a:t>
            </a:r>
          </a:p>
        </p:txBody>
      </p:sp>
    </p:spTree>
    <p:extLst>
      <p:ext uri="{BB962C8B-B14F-4D97-AF65-F5344CB8AC3E}">
        <p14:creationId xmlns:p14="http://schemas.microsoft.com/office/powerpoint/2010/main" val="1001237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9612" y="69168"/>
            <a:ext cx="6984776" cy="914400"/>
          </a:xfrm>
          <a:prstGeom prst="rect">
            <a:avLst/>
          </a:prstGeom>
          <a:solidFill>
            <a:srgbClr val="0FACD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1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WEB INTERFACE OF </a:t>
            </a:r>
            <a:r>
              <a:rPr lang="en-IN" sz="31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ClinicalKey</a:t>
            </a:r>
            <a:endParaRPr lang="en-US" sz="3100" b="1" cap="all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0CDABE-5ECD-46B3-9643-585BBE0B0D0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1176" t="11747" r="1962" b="6029"/>
          <a:stretch/>
        </p:blipFill>
        <p:spPr bwMode="auto">
          <a:xfrm>
            <a:off x="0" y="1080120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CFC9F5-E36E-4928-900F-97A311CE153E}"/>
              </a:ext>
            </a:extLst>
          </p:cNvPr>
          <p:cNvSpPr txBox="1"/>
          <p:nvPr/>
        </p:nvSpPr>
        <p:spPr>
          <a:xfrm>
            <a:off x="323528" y="2204864"/>
            <a:ext cx="83529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I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to register through your e-mail id in AIIMS network</a:t>
            </a:r>
          </a:p>
        </p:txBody>
      </p:sp>
    </p:spTree>
    <p:extLst>
      <p:ext uri="{BB962C8B-B14F-4D97-AF65-F5344CB8AC3E}">
        <p14:creationId xmlns:p14="http://schemas.microsoft.com/office/powerpoint/2010/main" val="232600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2FFD8-7C07-4A7C-981E-F5DA77EFD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b="5201"/>
          <a:stretch/>
        </p:blipFill>
        <p:spPr>
          <a:xfrm>
            <a:off x="0" y="1628800"/>
            <a:ext cx="9144000" cy="580526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3771" y="224644"/>
            <a:ext cx="867645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WEB INTERFACE OF </a:t>
            </a:r>
            <a:r>
              <a:rPr lang="en-IN" sz="32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BMJ BEST PRACTICE</a:t>
            </a:r>
            <a:endParaRPr lang="en-US" sz="3200" b="1" cap="all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15D3A-FAAB-4E63-BDF4-48754A584E16}"/>
              </a:ext>
            </a:extLst>
          </p:cNvPr>
          <p:cNvSpPr txBox="1"/>
          <p:nvPr/>
        </p:nvSpPr>
        <p:spPr>
          <a:xfrm>
            <a:off x="837273" y="1340768"/>
            <a:ext cx="746945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to register through your e-mail id in AIIMS network</a:t>
            </a:r>
          </a:p>
        </p:txBody>
      </p:sp>
    </p:spTree>
    <p:extLst>
      <p:ext uri="{BB962C8B-B14F-4D97-AF65-F5344CB8AC3E}">
        <p14:creationId xmlns:p14="http://schemas.microsoft.com/office/powerpoint/2010/main" val="718621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7B382E-40E6-4DE9-8A74-A18580501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71600" y="130324"/>
            <a:ext cx="6984776" cy="792088"/>
          </a:xfrm>
          <a:prstGeom prst="rect">
            <a:avLst/>
          </a:prstGeom>
          <a:solidFill>
            <a:srgbClr val="0FACD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WEB INTERFACE OF </a:t>
            </a:r>
            <a:r>
              <a:rPr lang="en-IN" sz="32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OVID</a:t>
            </a:r>
            <a:endParaRPr lang="en-US" sz="3200" b="1" cap="all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15D3A-FAAB-4E63-BDF4-48754A584E16}"/>
              </a:ext>
            </a:extLst>
          </p:cNvPr>
          <p:cNvSpPr txBox="1"/>
          <p:nvPr/>
        </p:nvSpPr>
        <p:spPr>
          <a:xfrm>
            <a:off x="575556" y="3622325"/>
            <a:ext cx="79928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rmAutofit fontScale="97500"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to browse through AIIMS network</a:t>
            </a:r>
          </a:p>
        </p:txBody>
      </p:sp>
    </p:spTree>
    <p:extLst>
      <p:ext uri="{BB962C8B-B14F-4D97-AF65-F5344CB8AC3E}">
        <p14:creationId xmlns:p14="http://schemas.microsoft.com/office/powerpoint/2010/main" val="2125594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5B6F19-2FB9-43CE-8B83-9C0B8375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1"/>
            <a:ext cx="8928992" cy="864097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Web interface of </a:t>
            </a:r>
            <a:r>
              <a:rPr lang="en-IN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CINAHL</a:t>
            </a:r>
            <a:r>
              <a:rPr lang="en-IN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br>
              <a:rPr lang="en-IN" b="1" dirty="0">
                <a:solidFill>
                  <a:srgbClr val="CC3300"/>
                </a:solidFill>
              </a:rPr>
            </a:br>
            <a:r>
              <a:rPr lang="en-IN" b="1" dirty="0">
                <a:solidFill>
                  <a:srgbClr val="CC3300"/>
                </a:solidFill>
              </a:rPr>
              <a:t>                </a:t>
            </a:r>
            <a:r>
              <a:rPr lang="en-IN" b="1" dirty="0">
                <a:solidFill>
                  <a:srgbClr val="7030A0"/>
                </a:solidFill>
              </a:rPr>
              <a:t>(</a:t>
            </a:r>
            <a:r>
              <a:rPr lang="en-IN" sz="2200" b="1" dirty="0">
                <a:solidFill>
                  <a:srgbClr val="7030A0"/>
                </a:solidFill>
              </a:rPr>
              <a:t>Cumulative Index of Nursing and Allied Health)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C0055-1681-462B-8D71-04D4D1F49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788D3B-6530-40AA-B4AF-3D58F37A4689}"/>
              </a:ext>
            </a:extLst>
          </p:cNvPr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err="1"/>
              <a:t>mhtml:file</a:t>
            </a:r>
            <a:r>
              <a:rPr lang="en-IN" dirty="0"/>
              <a:t>:///C:/Users/AIIMS%2074/AppData/Local/Temp/Temp1_nursing.zip/Recording_20180308_1654.mht!screenshot0001.JPEG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7AD7F-5805-4483-B481-3ECCF2453D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1" b="4171"/>
          <a:stretch/>
        </p:blipFill>
        <p:spPr>
          <a:xfrm>
            <a:off x="0" y="1066799"/>
            <a:ext cx="9144000" cy="57912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59DDC1-EDDC-4A1D-BDBC-B04B15937D0B}"/>
              </a:ext>
            </a:extLst>
          </p:cNvPr>
          <p:cNvSpPr txBox="1"/>
          <p:nvPr/>
        </p:nvSpPr>
        <p:spPr>
          <a:xfrm>
            <a:off x="1043608" y="3588296"/>
            <a:ext cx="7992888" cy="864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rmAutofit fontScale="97500"/>
          </a:bodyPr>
          <a:lstStyle/>
          <a:p>
            <a:pPr marL="514350" indent="-514350">
              <a:lnSpc>
                <a:spcPct val="150000"/>
              </a:lnSpc>
            </a:pPr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to browse through AIIMS network</a:t>
            </a:r>
          </a:p>
        </p:txBody>
      </p:sp>
    </p:spTree>
    <p:extLst>
      <p:ext uri="{BB962C8B-B14F-4D97-AF65-F5344CB8AC3E}">
        <p14:creationId xmlns:p14="http://schemas.microsoft.com/office/powerpoint/2010/main" val="2246524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CC8B27-BAC7-4D45-82AB-2C24DC646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2736"/>
            <a:ext cx="9144000" cy="57394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130324"/>
            <a:ext cx="8352928" cy="792088"/>
          </a:xfrm>
          <a:prstGeom prst="rect">
            <a:avLst/>
          </a:prstGeom>
          <a:solidFill>
            <a:srgbClr val="0FACD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1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WEB INTERFACE OF </a:t>
            </a:r>
            <a:r>
              <a:rPr lang="en-IN" sz="31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 Key Nursing</a:t>
            </a:r>
            <a:endParaRPr lang="en-US" sz="3100" b="1" cap="all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CFC9F5-E36E-4928-900F-97A311CE153E}"/>
              </a:ext>
            </a:extLst>
          </p:cNvPr>
          <p:cNvSpPr txBox="1"/>
          <p:nvPr/>
        </p:nvSpPr>
        <p:spPr>
          <a:xfrm>
            <a:off x="518459" y="3573016"/>
            <a:ext cx="79928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rmAutofit fontScale="60000" lnSpcReduction="20000"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IN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You have to register through your e-mail id in AIIMS network</a:t>
            </a:r>
          </a:p>
        </p:txBody>
      </p:sp>
    </p:spTree>
    <p:extLst>
      <p:ext uri="{BB962C8B-B14F-4D97-AF65-F5344CB8AC3E}">
        <p14:creationId xmlns:p14="http://schemas.microsoft.com/office/powerpoint/2010/main" val="284430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5A094-73AB-4D0B-B749-26CD588C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88641"/>
            <a:ext cx="5544616" cy="648072"/>
          </a:xfrm>
        </p:spPr>
        <p:txBody>
          <a:bodyPr>
            <a:normAutofit/>
          </a:bodyPr>
          <a:lstStyle/>
          <a:p>
            <a:pPr algn="ctr"/>
            <a:r>
              <a:rPr lang="en-IN" sz="3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C81F9-69D4-40D5-A624-5336DB13F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7624" y="1124744"/>
            <a:ext cx="7532366" cy="583264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Library Rules &amp; Regulations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Library Resources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Library Service And Facilities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To Get Library Resources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Future Perspective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783484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44E8D7-A132-4794-8A87-237AD4242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79612" y="121235"/>
            <a:ext cx="698477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WEB INTERFACE OF </a:t>
            </a:r>
            <a:r>
              <a:rPr lang="en-IN" sz="32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ERMED</a:t>
            </a:r>
            <a:endParaRPr lang="en-US" sz="3200" b="1" cap="all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15D3A-FAAB-4E63-BDF4-48754A584E16}"/>
              </a:ext>
            </a:extLst>
          </p:cNvPr>
          <p:cNvSpPr txBox="1"/>
          <p:nvPr/>
        </p:nvSpPr>
        <p:spPr>
          <a:xfrm>
            <a:off x="683568" y="2996952"/>
            <a:ext cx="7992888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prstTxWarp prst="textPlain">
              <a:avLst/>
            </a:prstTxWarp>
            <a:normAutofit fontScale="37500" lnSpcReduction="20000"/>
          </a:bodyPr>
          <a:lstStyle/>
          <a:p>
            <a:pPr marL="514350" indent="-514350">
              <a:lnSpc>
                <a:spcPct val="150000"/>
              </a:lnSpc>
            </a:pP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</a:rPr>
              <a:t>You have to browse through AIIMS network</a:t>
            </a:r>
          </a:p>
        </p:txBody>
      </p:sp>
    </p:spTree>
    <p:extLst>
      <p:ext uri="{BB962C8B-B14F-4D97-AF65-F5344CB8AC3E}">
        <p14:creationId xmlns:p14="http://schemas.microsoft.com/office/powerpoint/2010/main" val="134920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931261-A425-4C94-A845-67F86D0966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3600"/>
          <a:stretch/>
        </p:blipFill>
        <p:spPr>
          <a:xfrm>
            <a:off x="0" y="1052736"/>
            <a:ext cx="9144000" cy="57489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99592" y="130324"/>
            <a:ext cx="75608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1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WEB INTERFACE OF </a:t>
            </a:r>
            <a:r>
              <a:rPr lang="en-IN" sz="31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MEDICINE</a:t>
            </a:r>
            <a:endParaRPr lang="en-US" sz="3100" b="1" cap="all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67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5E776-9165-42F6-B2C3-314FC6687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1871"/>
            <a:ext cx="9143999" cy="58388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3568" y="69976"/>
            <a:ext cx="79928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WEB INTERFACE OF </a:t>
            </a:r>
            <a:r>
              <a:rPr lang="en-IN" sz="32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GRAMMARLY</a:t>
            </a:r>
            <a:endParaRPr lang="en-US" sz="3200" b="1" cap="all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59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5048C7-98B2-4E3C-B131-DAB5005643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b="5201"/>
          <a:stretch/>
        </p:blipFill>
        <p:spPr>
          <a:xfrm>
            <a:off x="0" y="1052736"/>
            <a:ext cx="9168029" cy="43216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19" y="137466"/>
            <a:ext cx="885698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1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WEB INTERFACE OF </a:t>
            </a:r>
            <a:r>
              <a:rPr lang="en-IN" sz="31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REMOTE ACCESS FACILITY</a:t>
            </a:r>
            <a:endParaRPr lang="en-US" sz="3100" b="1" cap="all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mLibrary–Your Mobile eLibrary - Apps on Google Play">
            <a:extLst>
              <a:ext uri="{FF2B5EF4-FFF2-40B4-BE49-F238E27FC236}">
                <a16:creationId xmlns:a16="http://schemas.microsoft.com/office/drawing/2014/main" id="{5B72331A-0B7C-466B-871B-363D4685C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515784"/>
            <a:ext cx="2143125" cy="125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567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977F5-CFE7-424A-B5C4-49549DFF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332656"/>
            <a:ext cx="3672408" cy="576064"/>
          </a:xfrm>
          <a:ln>
            <a:noFill/>
          </a:ln>
        </p:spPr>
        <p:txBody>
          <a:bodyPr>
            <a:prstTxWarp prst="textDeflateTop">
              <a:avLst>
                <a:gd name="adj" fmla="val 0"/>
              </a:avLst>
            </a:prstTxWarp>
            <a:normAutofit/>
          </a:bodyPr>
          <a:lstStyle/>
          <a:p>
            <a:r>
              <a:rPr lang="en-IN" sz="3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F318-2A0E-4778-ADCC-B2BA215E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2378225"/>
            <a:ext cx="7560840" cy="3541715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prstTxWarp prst="textPlain">
              <a:avLst>
                <a:gd name="adj" fmla="val 50171"/>
              </a:avLst>
            </a:prstTxWarp>
            <a:normAutofit fontScale="92500"/>
          </a:bodyPr>
          <a:lstStyle/>
          <a:p>
            <a:pPr marL="0" indent="0">
              <a:buNone/>
            </a:pPr>
            <a:r>
              <a:rPr lang="en-IN" sz="3200" b="1" dirty="0">
                <a:solidFill>
                  <a:schemeClr val="bg1"/>
                </a:solidFill>
              </a:rPr>
              <a:t>centrallibrary@aiimsbhubaneswar.edu.in</a:t>
            </a:r>
          </a:p>
          <a:p>
            <a:pPr marL="0" indent="0">
              <a:buNone/>
            </a:pPr>
            <a:endParaRPr lang="en-IN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N" sz="3200" b="1" dirty="0">
                <a:solidFill>
                  <a:schemeClr val="bg1"/>
                </a:solidFill>
              </a:rPr>
              <a:t>0674-2476900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IN" sz="3200" b="1" dirty="0">
                <a:solidFill>
                  <a:schemeClr val="bg1"/>
                </a:solidFill>
              </a:rPr>
              <a:t>Central</a:t>
            </a:r>
            <a:r>
              <a:rPr lang="en-IN" sz="3200" b="1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IN" sz="3200" b="1" dirty="0">
                <a:solidFill>
                  <a:schemeClr val="bg1"/>
                </a:solidFill>
              </a:rPr>
              <a:t>Library</a:t>
            </a:r>
            <a:r>
              <a:rPr lang="en-IN" sz="3200" b="1" dirty="0">
                <a:solidFill>
                  <a:schemeClr val="bg1"/>
                </a:solidFill>
                <a:latin typeface="inherit"/>
              </a:rPr>
              <a:t>, AIIMS, </a:t>
            </a:r>
            <a:r>
              <a:rPr lang="en-IN" sz="3200" b="1" dirty="0" err="1">
                <a:solidFill>
                  <a:schemeClr val="bg1"/>
                </a:solidFill>
              </a:rPr>
              <a:t>Sijua</a:t>
            </a:r>
            <a:r>
              <a:rPr lang="en-IN" sz="3200" b="1" dirty="0">
                <a:solidFill>
                  <a:schemeClr val="bg1"/>
                </a:solidFill>
              </a:rPr>
              <a:t>,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IN" sz="3200" b="1" dirty="0" err="1">
                <a:solidFill>
                  <a:schemeClr val="bg1"/>
                </a:solidFill>
              </a:rPr>
              <a:t>Dumuduma</a:t>
            </a:r>
            <a:r>
              <a:rPr lang="en-IN" sz="3200" b="1" dirty="0">
                <a:solidFill>
                  <a:schemeClr val="bg1"/>
                </a:solidFill>
              </a:rPr>
              <a:t>, Bhubaneswar, Odisha, 751019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1026" name="Picture 2" descr="Contact Us | Prime Physio Care | Conatct Luton Physiotherapy Clinic">
            <a:extLst>
              <a:ext uri="{FF2B5EF4-FFF2-40B4-BE49-F238E27FC236}">
                <a16:creationId xmlns:a16="http://schemas.microsoft.com/office/drawing/2014/main" id="{607EAFD8-DB66-449A-A72C-AFD027400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38064" r="28713"/>
          <a:stretch/>
        </p:blipFill>
        <p:spPr bwMode="auto">
          <a:xfrm rot="5400000">
            <a:off x="-866730" y="3323114"/>
            <a:ext cx="3012790" cy="9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9964D-E602-4E6D-B641-6CAFC3E5D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576" y="1083995"/>
            <a:ext cx="7992888" cy="573928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en-IN" sz="2400" b="0" i="0" u="none" strike="noStrike" cap="non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sz="2400" cap="none" dirty="0">
                <a:solidFill>
                  <a:schemeClr val="bg1"/>
                </a:solidFill>
                <a:latin typeface="Times New Roman" panose="02020603050405020304" pitchFamily="18" charset="0"/>
              </a:rPr>
              <a:t>Central library occupies a place of pride in AIIMS, Bhubaneswar is an essential component of the institute's outstanding research and education mission. It is a most lively place on the campus providing a safe, comfortable and friendly environment that enables learning and advancement of knowledge, and promotes discovery with wi-fi facility.</a:t>
            </a:r>
            <a:r>
              <a:rPr lang="en-US" sz="1800" cap="non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 </a:t>
            </a:r>
            <a:r>
              <a:rPr lang="en-IN" sz="2400" i="0" u="none" strike="noStrike" cap="non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The main aim of the libraries is to serve the required information to the library users within a short span of time. </a:t>
            </a:r>
            <a:endParaRPr lang="en-IN" sz="2400" b="1" cap="none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C73005-05B2-4235-BAAC-112D3B3184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7744" y="404664"/>
            <a:ext cx="4464496" cy="425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856023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998342" y="219100"/>
            <a:ext cx="7147315" cy="720080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en-US" sz="3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WORKING HOURS OF LIBRARY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8064896" cy="525658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en-US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MONDAY TO FRIDAY : 9.00 A.M. – 9.00 P.M.</a:t>
            </a:r>
          </a:p>
          <a:p>
            <a:pPr>
              <a:lnSpc>
                <a:spcPct val="200000"/>
              </a:lnSpc>
            </a:pPr>
            <a:r>
              <a:rPr lang="en-US" altLang="en-US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SATURDAY : 9.00 A.M. – 5.00 P.M. </a:t>
            </a:r>
          </a:p>
          <a:p>
            <a:pPr>
              <a:lnSpc>
                <a:spcPct val="200000"/>
              </a:lnSpc>
            </a:pPr>
            <a:r>
              <a:rPr lang="en-US" altLang="en-US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SUNDAY &amp; HOLIDAYS CLOSED</a:t>
            </a:r>
          </a:p>
          <a:p>
            <a:pPr>
              <a:lnSpc>
                <a:spcPct val="200000"/>
              </a:lnSpc>
            </a:pPr>
            <a:r>
              <a:rPr lang="en-US" altLang="en-US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READING ROOM : (24 X 7)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7187A3-25D2-42E1-A21C-9CACD425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0152" y="5883276"/>
            <a:ext cx="259228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Central Library, AIIMS, Bhubaneswar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 descr="LRS Visitor Register - 70 GSM Ledger Paper Visitor-100 100-Part Visitor Register">
            <a:extLst>
              <a:ext uri="{FF2B5EF4-FFF2-40B4-BE49-F238E27FC236}">
                <a16:creationId xmlns:a16="http://schemas.microsoft.com/office/drawing/2014/main" id="{DEFD2384-BAF0-4D70-9D4A-C5946E5B9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2880320" cy="2420888"/>
          </a:xfrm>
          <a:prstGeom prst="roundRect">
            <a:avLst>
              <a:gd name="adj" fmla="val 2438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9112" y="335140"/>
            <a:ext cx="725380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LIBRARY RULES &amp; REGULATIONS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1600" y="1484783"/>
            <a:ext cx="7488832" cy="489654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Register is available at entrance of the  Library. Users are requested to make their entry while entering and departing from the library.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8344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1043608" y="258602"/>
            <a:ext cx="725380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LIBRARY RULES &amp; REGULATIONS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4068" y="1311338"/>
            <a:ext cx="7992888" cy="511256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 Card/ Library Card is mandatory while visiting or using the library.</a:t>
            </a:r>
          </a:p>
          <a:p>
            <a:pPr algn="just">
              <a:defRPr/>
            </a:pP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Readers shall not write upon, damage, or make any mark on books, periodicals or other material belonging to the library.</a:t>
            </a:r>
          </a:p>
          <a:p>
            <a:pPr algn="just">
              <a:defRPr/>
            </a:pPr>
            <a:r>
              <a:rPr lang="en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Smoking, eating and drinking beverages is prohibited inside the library reading rooms and E-Library.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en-US" sz="3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1874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59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1089112" y="258602"/>
            <a:ext cx="725380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LIBRARY RULES &amp; REGULATIONS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632848" cy="511256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 fee of Rs 5/day/book would be charged from the borrowers who retain book(s) beyond the due date. </a:t>
            </a:r>
          </a:p>
          <a:p>
            <a:pPr algn="just" eaLnBrk="1" hangingPunct="1"/>
            <a:r>
              <a:rPr lang="en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 may be renewed if the same is not in demand or reserve by other user. It will be done only 2 times.</a:t>
            </a:r>
            <a:endParaRPr lang="en-US" alt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en-US" sz="3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3493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F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3354" y="1124744"/>
            <a:ext cx="7836353" cy="557650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11000+ books in Medical, Nursing, Dental and Paramedical, Administration, Dictionary, NRHM &amp; WHO, Odia and Hindi Languages.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21nos. Treatment Protocols.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nos. Bound Volumes are available.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491 nos. of CDs &amp; DVDs are available.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 nos. MD, MS, DM, MCh, BSc., MSc. Thesis.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7187A3-25D2-42E1-A21C-9CACD425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0152" y="5883276"/>
            <a:ext cx="259228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Central Library, AIIMS, Bhubaneswar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4D92BE-1952-0C29-990E-66088A978229}"/>
              </a:ext>
            </a:extLst>
          </p:cNvPr>
          <p:cNvSpPr/>
          <p:nvPr/>
        </p:nvSpPr>
        <p:spPr>
          <a:xfrm>
            <a:off x="945096" y="258603"/>
            <a:ext cx="725380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LIBRARY RESOURCES</a:t>
            </a:r>
          </a:p>
        </p:txBody>
      </p:sp>
    </p:spTree>
    <p:extLst>
      <p:ext uri="{BB962C8B-B14F-4D97-AF65-F5344CB8AC3E}">
        <p14:creationId xmlns:p14="http://schemas.microsoft.com/office/powerpoint/2010/main" val="457181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>
    <a:txDef>
      <a:spPr>
        <a:blipFill>
          <a:blip xmlns:r="http://schemas.openxmlformats.org/officeDocument/2006/relationships" r:embed="rId2" cstate="print"/>
          <a:tile tx="0" ty="0" sx="100000" sy="100000" flip="none" algn="tl"/>
        </a:blipFill>
      </a:spPr>
      <a:bodyPr anchor="ctr">
        <a:normAutofit fontScale="97500"/>
      </a:bodyPr>
      <a:lstStyle>
        <a:defPPr marL="514350" indent="-514350">
          <a:lnSpc>
            <a:spcPct val="150000"/>
          </a:lnSpc>
          <a:defRPr sz="3600" b="1" dirty="0" smtClean="0">
            <a:solidFill>
              <a:schemeClr val="bg1">
                <a:lumMod val="95000"/>
                <a:lumOff val="5000"/>
              </a:schemeClr>
            </a:solidFill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5846</TotalTime>
  <Words>1013</Words>
  <Application>Microsoft Office PowerPoint</Application>
  <PresentationFormat>On-screen Show (4:3)</PresentationFormat>
  <Paragraphs>204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Arial Black</vt:lpstr>
      <vt:lpstr>Arial Narrow</vt:lpstr>
      <vt:lpstr>Calibri</vt:lpstr>
      <vt:lpstr>inherit</vt:lpstr>
      <vt:lpstr>Times New Roman</vt:lpstr>
      <vt:lpstr>Tw Cen MT</vt:lpstr>
      <vt:lpstr>Verdana</vt:lpstr>
      <vt:lpstr>Wingdings 2</vt:lpstr>
      <vt:lpstr>Circuit</vt:lpstr>
      <vt:lpstr>PowerPoint Presentation</vt:lpstr>
      <vt:lpstr>PowerPoint Presentation</vt:lpstr>
      <vt:lpstr>AGENDA</vt:lpstr>
      <vt:lpstr>INTRODUCTION</vt:lpstr>
      <vt:lpstr>WORKING HOURS OF LIBRARY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39 FACULTY Reading AREA</vt:lpstr>
      <vt:lpstr>General reading room</vt:lpstr>
      <vt:lpstr>faculty reading room</vt:lpstr>
      <vt:lpstr>E-library </vt:lpstr>
      <vt:lpstr>Book Borrowing Facilities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 interface of CINAHL COMPLETE                 (Cumulative Index of Nursing and Allied Health)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US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UNIVERSITY OF RAJASTHAN LIBRARY ORIENTATION PROGRAMME</dc:title>
  <dc:creator>Library</dc:creator>
  <cp:lastModifiedBy>Smitarani Sabata</cp:lastModifiedBy>
  <cp:revision>586</cp:revision>
  <dcterms:created xsi:type="dcterms:W3CDTF">2011-07-29T16:40:51Z</dcterms:created>
  <dcterms:modified xsi:type="dcterms:W3CDTF">2022-07-29T12:50:17Z</dcterms:modified>
</cp:coreProperties>
</file>